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  <p:sldMasterId id="2147483673" r:id="rId4"/>
    <p:sldMasterId id="214748368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7" r:id="rId7"/>
    <p:sldId id="257" r:id="rId8"/>
    <p:sldId id="260" r:id="rId9"/>
    <p:sldId id="266" r:id="rId10"/>
    <p:sldId id="263" r:id="rId11"/>
    <p:sldId id="265" r:id="rId12"/>
    <p:sldId id="271" r:id="rId13"/>
    <p:sldId id="259" r:id="rId14"/>
    <p:sldId id="268" r:id="rId15"/>
    <p:sldId id="270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A"/>
    <a:srgbClr val="0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660"/>
  </p:normalViewPr>
  <p:slideViewPr>
    <p:cSldViewPr>
      <p:cViewPr varScale="1">
        <p:scale>
          <a:sx n="84" d="100"/>
          <a:sy n="84" d="100"/>
        </p:scale>
        <p:origin x="-624" y="-10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:Dropbox:Program%20(technical%20documents%20by%20components):SI:EPI%20PROFILE:Cascades:FY18:National_cascades_June_30_2018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6;&#1077;&#1075;&#1080;&#1089;&#1090;&#1088;&#1072;&#1094;&#1080;&#1103;%20&#1089;&#1083;&#1091;&#1095;&#1072;&#1077;&#1074;%20&#1042;&#1048;&#1063;-&#1080;&#1085;&#1092;&#1077;&#1082;&#1094;&#1080;&#1080;%20&#1079;&#1072;%2010%20&#1083;&#1077;&#1090;.xls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6;&#1077;&#1075;&#1080;&#1089;&#1090;&#1088;&#1072;&#1094;&#1080;&#1103;%20&#1089;&#1083;&#1091;&#1095;&#1072;&#1077;&#1074;%20&#1042;&#1048;&#1063;-&#1080;&#1085;&#1092;&#1077;&#1082;&#1094;&#1080;&#1080;%20&#1079;&#1072;%2010%20&#1083;&#1077;&#109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99507653825151"/>
          <c:y val="0.0"/>
          <c:w val="0.899772058694005"/>
          <c:h val="0.83728931063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Лист1!$B$14</c:f>
              <c:strCache>
                <c:ptCount val="1"/>
                <c:pt idx="0">
                  <c:v>Kazakhstan</c:v>
                </c:pt>
              </c:strCache>
            </c:strRef>
          </c:tx>
          <c:invertIfNegative val="0"/>
          <c:cat>
            <c:strRef>
              <c:f>Лист1!$A$15:$A$18</c:f>
              <c:strCache>
                <c:ptCount val="4"/>
                <c:pt idx="0">
                  <c:v>Estimated PLHIV</c:v>
                </c:pt>
                <c:pt idx="1">
                  <c:v>Diagnosed PLHIV</c:v>
                </c:pt>
                <c:pt idx="2">
                  <c:v>PLHIV on ART</c:v>
                </c:pt>
                <c:pt idx="3">
                  <c:v>PLHIV with VS (&lt;1000 c/mL)</c:v>
                </c:pt>
              </c:strCache>
            </c:strRef>
          </c:cat>
          <c:val>
            <c:numRef>
              <c:f>Лист1!$B$15:$B$18</c:f>
              <c:numCache>
                <c:formatCode>General</c:formatCode>
                <c:ptCount val="4"/>
                <c:pt idx="0" formatCode="0">
                  <c:v>25000.0</c:v>
                </c:pt>
                <c:pt idx="1">
                  <c:v>22116.0</c:v>
                </c:pt>
                <c:pt idx="2">
                  <c:v>12285.0</c:v>
                </c:pt>
                <c:pt idx="3">
                  <c:v>6581.0</c:v>
                </c:pt>
              </c:numCache>
            </c:numRef>
          </c:val>
        </c:ser>
        <c:ser>
          <c:idx val="1"/>
          <c:order val="1"/>
          <c:tx>
            <c:strRef>
              <c:f>Лист1!$C$14</c:f>
              <c:strCache>
                <c:ptCount val="1"/>
                <c:pt idx="0">
                  <c:v>Kyrgyzstan</c:v>
                </c:pt>
              </c:strCache>
            </c:strRef>
          </c:tx>
          <c:invertIfNegative val="0"/>
          <c:cat>
            <c:strRef>
              <c:f>Лист1!$A$15:$A$18</c:f>
              <c:strCache>
                <c:ptCount val="4"/>
                <c:pt idx="0">
                  <c:v>Estimated PLHIV</c:v>
                </c:pt>
                <c:pt idx="1">
                  <c:v>Diagnosed PLHIV</c:v>
                </c:pt>
                <c:pt idx="2">
                  <c:v>PLHIV on ART</c:v>
                </c:pt>
                <c:pt idx="3">
                  <c:v>PLHIV with VS (&lt;1000 c/mL)</c:v>
                </c:pt>
              </c:strCache>
            </c:strRef>
          </c:cat>
          <c:val>
            <c:numRef>
              <c:f>Лист1!$C$15:$C$18</c:f>
              <c:numCache>
                <c:formatCode>General</c:formatCode>
                <c:ptCount val="4"/>
                <c:pt idx="0">
                  <c:v>8300.0</c:v>
                </c:pt>
                <c:pt idx="1">
                  <c:v>5234.0</c:v>
                </c:pt>
                <c:pt idx="2">
                  <c:v>3009.0</c:v>
                </c:pt>
                <c:pt idx="3">
                  <c:v>1882.0</c:v>
                </c:pt>
              </c:numCache>
            </c:numRef>
          </c:val>
        </c:ser>
        <c:ser>
          <c:idx val="2"/>
          <c:order val="2"/>
          <c:tx>
            <c:strRef>
              <c:f>Лист1!$D$14</c:f>
              <c:strCache>
                <c:ptCount val="1"/>
                <c:pt idx="0">
                  <c:v>Tajikistan</c:v>
                </c:pt>
              </c:strCache>
            </c:strRef>
          </c:tx>
          <c:invertIfNegative val="0"/>
          <c:cat>
            <c:strRef>
              <c:f>Лист1!$A$15:$A$18</c:f>
              <c:strCache>
                <c:ptCount val="4"/>
                <c:pt idx="0">
                  <c:v>Estimated PLHIV</c:v>
                </c:pt>
                <c:pt idx="1">
                  <c:v>Diagnosed PLHIV</c:v>
                </c:pt>
                <c:pt idx="2">
                  <c:v>PLHIV on ART</c:v>
                </c:pt>
                <c:pt idx="3">
                  <c:v>PLHIV with VS (&lt;1000 c/mL)</c:v>
                </c:pt>
              </c:strCache>
            </c:strRef>
          </c:cat>
          <c:val>
            <c:numRef>
              <c:f>Лист1!$D$15:$D$18</c:f>
              <c:numCache>
                <c:formatCode>General</c:formatCode>
                <c:ptCount val="4"/>
                <c:pt idx="0">
                  <c:v>14000.0</c:v>
                </c:pt>
                <c:pt idx="1">
                  <c:v>6554.0</c:v>
                </c:pt>
                <c:pt idx="2">
                  <c:v>4687.0</c:v>
                </c:pt>
                <c:pt idx="3">
                  <c:v>2670.0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6155656"/>
        <c:axId val="2055184168"/>
      </c:barChart>
      <c:catAx>
        <c:axId val="-2116155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55184168"/>
        <c:crosses val="autoZero"/>
        <c:auto val="1"/>
        <c:lblAlgn val="ctr"/>
        <c:lblOffset val="100"/>
        <c:noMultiLvlLbl val="0"/>
      </c:catAx>
      <c:valAx>
        <c:axId val="205518416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people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16155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503875968992248"/>
          <c:w val="0.997967479674797"/>
          <c:h val="0.751809192455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Committed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2003-2014</c:v>
                </c:pt>
                <c:pt idx="1">
                  <c:v>2012-2017</c:v>
                </c:pt>
                <c:pt idx="2">
                  <c:v>2018-2020</c:v>
                </c:pt>
              </c:strCache>
            </c:strRef>
          </c:cat>
          <c:val>
            <c:numRef>
              <c:f>Sheet1!$B$4:$B$6</c:f>
              <c:numCache>
                <c:formatCode>_("$"* #,##0_);_("$"* \(#,##0\);_("$"* "-"??_);_(@_)</c:formatCode>
                <c:ptCount val="3"/>
                <c:pt idx="0">
                  <c:v>2.018344E7</c:v>
                </c:pt>
                <c:pt idx="1">
                  <c:v>1.964674E7</c:v>
                </c:pt>
                <c:pt idx="2">
                  <c:v>1.944532E6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142872"/>
        <c:axId val="2055191272"/>
      </c:barChart>
      <c:catAx>
        <c:axId val="-2121142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55191272"/>
        <c:crosses val="autoZero"/>
        <c:auto val="1"/>
        <c:lblAlgn val="ctr"/>
        <c:lblOffset val="100"/>
        <c:noMultiLvlLbl val="0"/>
      </c:catAx>
      <c:valAx>
        <c:axId val="205519127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-2121142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Отчет!$D$6</c:f>
              <c:strCache>
                <c:ptCount val="1"/>
              </c:strCache>
            </c:strRef>
          </c:tx>
          <c:spPr>
            <a:solidFill>
              <a:srgbClr val="1E428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dirty="0" smtClean="0"/>
                      <a:t> </a:t>
                    </a:r>
                    <a:r>
                      <a:rPr lang="en-US" sz="1900" dirty="0"/>
                      <a:t>(12/</a:t>
                    </a:r>
                    <a:r>
                      <a:rPr lang="en-US" sz="1900" dirty="0" smtClean="0"/>
                      <a:t>1035)</a:t>
                    </a:r>
                    <a:endParaRPr lang="en-US" sz="1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32-48AF-9AF4-3C384A2EFE13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dirty="0" smtClean="0"/>
                      <a:t> </a:t>
                    </a:r>
                    <a:r>
                      <a:rPr lang="en-US" sz="1900" dirty="0"/>
                      <a:t>(26/821)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32-48AF-9AF4-3C384A2EFE13}"/>
                </c:ext>
              </c:extLst>
            </c:dLbl>
            <c:dLbl>
              <c:idx val="2"/>
              <c:layout>
                <c:manualLayout>
                  <c:x val="-0.00707755758503341"/>
                  <c:y val="-0.002806032660894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900" dirty="0" smtClean="0"/>
                      <a:t> </a:t>
                    </a:r>
                    <a:r>
                      <a:rPr lang="en-US" sz="1900" dirty="0"/>
                      <a:t>(</a:t>
                    </a:r>
                    <a:r>
                      <a:rPr lang="en-US" sz="1900" baseline="0" dirty="0"/>
                      <a:t>62/</a:t>
                    </a:r>
                    <a:r>
                      <a:rPr lang="en-US" sz="1900" baseline="0" dirty="0" smtClean="0"/>
                      <a:t>1001)</a:t>
                    </a:r>
                    <a:endParaRPr lang="en-US" sz="1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32-48AF-9AF4-3C384A2EF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Отчет!$E$5:$G$5</c:f>
              <c:numCache>
                <c:formatCode>General</c:formatCode>
                <c:ptCount val="3"/>
                <c:pt idx="0">
                  <c:v>2013.0</c:v>
                </c:pt>
                <c:pt idx="1">
                  <c:v>2015.0</c:v>
                </c:pt>
                <c:pt idx="2">
                  <c:v>2017.0</c:v>
                </c:pt>
              </c:numCache>
            </c:numRef>
          </c:cat>
          <c:val>
            <c:numRef>
              <c:f>Отчет!$E$6:$G$6</c:f>
              <c:numCache>
                <c:formatCode>0.0%</c:formatCode>
                <c:ptCount val="3"/>
                <c:pt idx="0">
                  <c:v>0.012</c:v>
                </c:pt>
                <c:pt idx="1">
                  <c:v>0.032</c:v>
                </c:pt>
                <c:pt idx="2">
                  <c:v>0.062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2-48AF-9AF4-3C384A2EF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4998632"/>
        <c:axId val="2135571848"/>
      </c:barChart>
      <c:catAx>
        <c:axId val="-209499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571848"/>
        <c:crosses val="autoZero"/>
        <c:auto val="1"/>
        <c:lblAlgn val="ctr"/>
        <c:lblOffset val="100"/>
        <c:noMultiLvlLbl val="0"/>
      </c:catAx>
      <c:valAx>
        <c:axId val="2135571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99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 i="0" baseline="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[Регистрация случаев ВИЧ-инфекции за 10 лет.xls]Отчет!СводнаяТаблица6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500" b="1" i="0" baseline="0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500" b="1" i="0" baseline="0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500" b="1" i="0" baseline="0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Отчет!$B$4:$B$5</c:f>
              <c:strCache>
                <c:ptCount val="1"/>
                <c:pt idx="0">
                  <c:v>Количество зарегистрированных случаев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Отчет!$A$6:$A$16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Отчет!$B$6:$B$16</c:f>
              <c:numCache>
                <c:formatCode>General</c:formatCode>
                <c:ptCount val="10"/>
                <c:pt idx="0">
                  <c:v>2317.0</c:v>
                </c:pt>
                <c:pt idx="1">
                  <c:v>2077.0</c:v>
                </c:pt>
                <c:pt idx="2">
                  <c:v>1982.0</c:v>
                </c:pt>
                <c:pt idx="3">
                  <c:v>1998.0</c:v>
                </c:pt>
                <c:pt idx="4">
                  <c:v>2004.0</c:v>
                </c:pt>
                <c:pt idx="5">
                  <c:v>2131.0</c:v>
                </c:pt>
                <c:pt idx="6">
                  <c:v>2342.0</c:v>
                </c:pt>
                <c:pt idx="7">
                  <c:v>2478.0</c:v>
                </c:pt>
                <c:pt idx="8">
                  <c:v>2899.0</c:v>
                </c:pt>
                <c:pt idx="9">
                  <c:v>3018.0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6-44D8-8310-6EB387949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750984"/>
        <c:axId val="-2106236360"/>
      </c:barChart>
      <c:catAx>
        <c:axId val="-211975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236360"/>
        <c:crosses val="autoZero"/>
        <c:auto val="0"/>
        <c:lblAlgn val="ctr"/>
        <c:lblOffset val="100"/>
        <c:noMultiLvlLbl val="0"/>
      </c:catAx>
      <c:valAx>
        <c:axId val="-210623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9750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6246499935328"/>
          <c:y val="0.0578703703703704"/>
          <c:w val="0.373960458211305"/>
          <c:h val="0.75462962962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Government </c:v>
                </c:pt>
                <c:pt idx="1">
                  <c:v>Donors</c:v>
                </c:pt>
                <c:pt idx="2">
                  <c:v>Funding Gap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0.52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3504508625243"/>
          <c:y val="0.169335812190143"/>
          <c:w val="0.387673567379475"/>
          <c:h val="0.43509949370471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6246499935328"/>
          <c:y val="0.0578703703703704"/>
          <c:w val="0.373960458211305"/>
          <c:h val="0.754629629629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Government </c:v>
                </c:pt>
                <c:pt idx="1">
                  <c:v>Donors</c:v>
                </c:pt>
                <c:pt idx="2">
                  <c:v>Funding Gap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0.33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3504508625243"/>
          <c:y val="0.169335812190143"/>
          <c:w val="0.387673567379475"/>
          <c:h val="0.43509949370471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0.40268</cdr:x>
      <cdr:y>0.72414</cdr:y>
    </cdr:from>
    <cdr:to>
      <cdr:x>0.45824</cdr:x>
      <cdr:y>0.8077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3200400"/>
          <a:ext cx="6307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FFFF"/>
              </a:solidFill>
            </a:rPr>
            <a:t>47%</a:t>
          </a:r>
          <a:endParaRPr lang="en-US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0.62416</cdr:x>
      <cdr:y>0.72414</cdr:y>
    </cdr:from>
    <cdr:to>
      <cdr:x>0.67972</cdr:x>
      <cdr:y>0.8077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86600" y="3200400"/>
          <a:ext cx="6307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FFFF"/>
              </a:solidFill>
            </a:rPr>
            <a:t>72%</a:t>
          </a:r>
          <a:endParaRPr lang="en-US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0.18121</cdr:x>
      <cdr:y>0</cdr:y>
    </cdr:from>
    <cdr:to>
      <cdr:x>0.93289</cdr:x>
      <cdr:y>0.13793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0"/>
          <a:ext cx="853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 smtClean="0"/>
            <a:t>HIV care and treatment cascades</a:t>
          </a:r>
          <a:endParaRPr lang="en-US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0.19788</cdr:x>
      <cdr:y>0.7913</cdr:y>
    </cdr:from>
    <cdr:to>
      <cdr:x>0.32527</cdr:x>
      <cdr:y>0.8661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5212" y="3581400"/>
          <a:ext cx="685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</a:rPr>
            <a:t>1.1%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64C5-C36C-4FA5-9B28-4A97B468380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7607-F3BB-46AD-A010-5137A4D1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2E42-9759-1340-9434-F2411EDCD38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9A61F-1F21-1147-9D10-9F49A2E5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7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A61F-1F21-1147-9D10-9F49A2E53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A61F-1F21-1147-9D10-9F49A2E53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1244-3731-8449-8B87-B7DB72F47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>
                <a:solidFill>
                  <a:srgbClr val="1E428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0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2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2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2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4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5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B462AEA-7B47-4720-A855-F3BC2D18993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55879BB-0E0B-4EE3-BBD9-E45234CF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20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419-5518-42C3-8089-5DDCCE7750E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604C-2049-450E-ACEF-0A00017CA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74638"/>
            <a:ext cx="12188825" cy="1096962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Transition and Sustainability: Lessons, Questions and </a:t>
            </a:r>
            <a:r>
              <a:rPr lang="en-US" dirty="0" smtClean="0">
                <a:solidFill>
                  <a:srgbClr val="FFFF00"/>
                </a:solidFill>
              </a:rPr>
              <a:t>Priorities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6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ADF7-B54C-478B-A91E-BABCB30D5E5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590C-7C58-431D-88EE-7CE9F23108DF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22" y="5990116"/>
            <a:ext cx="2612482" cy="7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1BA2-F9AB-48B9-9682-E1B2422A6A33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1752600"/>
            <a:ext cx="10360501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impact of Global Fund transition strategies on national HIV programs in Central Asia</a:t>
            </a:r>
            <a:r>
              <a:rPr lang="en-US" b="1" dirty="0" smtClean="0"/>
              <a:t>.</a:t>
            </a:r>
            <a:endParaRPr lang="en-US" dirty="0">
              <a:solidFill>
                <a:srgbClr val="1E42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2" y="3733800"/>
            <a:ext cx="8532178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Deryabina, MD, </a:t>
            </a:r>
            <a:r>
              <a:rPr lang="en-US" dirty="0" err="1" smtClean="0"/>
              <a:t>MScIH</a:t>
            </a:r>
            <a:r>
              <a:rPr lang="en-US" dirty="0" smtClean="0"/>
              <a:t>, </a:t>
            </a:r>
            <a:r>
              <a:rPr lang="en-US" dirty="0" err="1" smtClean="0"/>
              <a:t>DrPH</a:t>
            </a:r>
            <a:endParaRPr lang="en-US" dirty="0" smtClean="0"/>
          </a:p>
          <a:p>
            <a:r>
              <a:rPr lang="en-US" dirty="0" smtClean="0"/>
              <a:t>Director for Central Asia </a:t>
            </a:r>
          </a:p>
          <a:p>
            <a:r>
              <a:rPr lang="en-US" dirty="0" smtClean="0"/>
              <a:t>ICAP at Columbia University</a:t>
            </a:r>
          </a:p>
          <a:p>
            <a:r>
              <a:rPr lang="en-US" dirty="0" smtClean="0"/>
              <a:t>July 26,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Transition and Sustainability: Lessons, Questions and </a:t>
            </a:r>
            <a:r>
              <a:rPr lang="en-US" sz="2400" dirty="0" smtClean="0">
                <a:solidFill>
                  <a:srgbClr val="FFFF00"/>
                </a:solidFill>
              </a:rPr>
              <a:t>Priorities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5943600"/>
            <a:ext cx="2209800" cy="7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budgets of countries in Central Asia are not ready to take over the funding of their national HIV programs</a:t>
            </a:r>
          </a:p>
          <a:p>
            <a:r>
              <a:rPr lang="en-US" dirty="0" smtClean="0"/>
              <a:t>HIV prevention programs focusing on key populations are most at-risk for discontinuation and scale-down</a:t>
            </a:r>
          </a:p>
          <a:p>
            <a:r>
              <a:rPr lang="en-US" dirty="0" smtClean="0"/>
              <a:t>Without clear transition strategies and prioritization of HIV funding achievement of 90-90-90 goals will remain challenging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7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85" y="1512950"/>
            <a:ext cx="1106005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Colleagues at ICAP-NY and in Central </a:t>
            </a:r>
            <a:r>
              <a:rPr lang="en-US" sz="2800" dirty="0" smtClean="0"/>
              <a:t>Asia: </a:t>
            </a:r>
            <a:r>
              <a:rPr lang="en-US" sz="2800" dirty="0" err="1" smtClean="0"/>
              <a:t>Valeriya</a:t>
            </a:r>
            <a:r>
              <a:rPr lang="en-US" sz="2800" dirty="0" smtClean="0"/>
              <a:t> </a:t>
            </a:r>
            <a:r>
              <a:rPr lang="en-US" sz="2800" dirty="0" err="1" smtClean="0"/>
              <a:t>Kryukova</a:t>
            </a:r>
            <a:r>
              <a:rPr lang="en-US" sz="2800" dirty="0" smtClean="0"/>
              <a:t>, </a:t>
            </a:r>
            <a:r>
              <a:rPr lang="en-US" sz="2800" dirty="0" err="1" smtClean="0"/>
              <a:t>Ainagul</a:t>
            </a:r>
            <a:r>
              <a:rPr lang="en-US" sz="2800" dirty="0" smtClean="0"/>
              <a:t> </a:t>
            </a:r>
            <a:r>
              <a:rPr lang="en-US" sz="2800" dirty="0" err="1" smtClean="0"/>
              <a:t>Isakova</a:t>
            </a:r>
            <a:r>
              <a:rPr lang="en-US" sz="2800" dirty="0" smtClean="0"/>
              <a:t>, </a:t>
            </a:r>
            <a:r>
              <a:rPr lang="en-US" sz="2800" dirty="0" err="1" smtClean="0"/>
              <a:t>Yunus</a:t>
            </a:r>
            <a:r>
              <a:rPr lang="en-US" sz="2800" dirty="0" smtClean="0"/>
              <a:t> </a:t>
            </a:r>
            <a:r>
              <a:rPr lang="en-US" sz="2800" dirty="0" err="1" smtClean="0"/>
              <a:t>Mirzoaliev</a:t>
            </a:r>
            <a:r>
              <a:rPr lang="en-US" sz="2800" dirty="0" smtClean="0"/>
              <a:t>, Viktor </a:t>
            </a:r>
            <a:r>
              <a:rPr lang="en-US" sz="2800" dirty="0" err="1" smtClean="0"/>
              <a:t>Ivakin</a:t>
            </a:r>
            <a:r>
              <a:rPr lang="en-US" sz="2800" dirty="0" smtClean="0"/>
              <a:t> and Megan </a:t>
            </a:r>
            <a:r>
              <a:rPr lang="en-US" sz="2800" dirty="0" err="1" smtClean="0"/>
              <a:t>Urry</a:t>
            </a:r>
            <a:endParaRPr lang="en-US" sz="2800" dirty="0" smtClean="0"/>
          </a:p>
          <a:p>
            <a:r>
              <a:rPr lang="en-US" sz="2800" dirty="0" smtClean="0"/>
              <a:t>UNDP/Global Fund PIU staff- Oksana </a:t>
            </a:r>
            <a:r>
              <a:rPr lang="en-US" sz="2800" dirty="0" err="1" smtClean="0"/>
              <a:t>Katkalova</a:t>
            </a:r>
            <a:r>
              <a:rPr lang="en-US" sz="2800" dirty="0" smtClean="0"/>
              <a:t> (Kyrgyzstan) &amp; </a:t>
            </a:r>
            <a:r>
              <a:rPr lang="en-US" sz="2800" dirty="0" err="1" smtClean="0"/>
              <a:t>Mavzuna</a:t>
            </a:r>
            <a:r>
              <a:rPr lang="en-US" sz="2800" dirty="0" smtClean="0"/>
              <a:t> </a:t>
            </a:r>
            <a:r>
              <a:rPr lang="en-US" sz="2800" dirty="0" err="1" smtClean="0"/>
              <a:t>Burkhanova</a:t>
            </a:r>
            <a:r>
              <a:rPr lang="en-US" sz="2800" dirty="0" smtClean="0"/>
              <a:t> (Tajikistan)</a:t>
            </a:r>
          </a:p>
          <a:p>
            <a:r>
              <a:rPr lang="en-US" sz="2800" dirty="0" err="1"/>
              <a:t>Meerim</a:t>
            </a:r>
            <a:r>
              <a:rPr lang="en-US" sz="2800" dirty="0"/>
              <a:t> </a:t>
            </a:r>
            <a:r>
              <a:rPr lang="en-US" sz="2800" dirty="0" err="1"/>
              <a:t>Sarybaeva</a:t>
            </a:r>
            <a:r>
              <a:rPr lang="en-US" sz="2800" dirty="0"/>
              <a:t> </a:t>
            </a:r>
            <a:r>
              <a:rPr lang="en-US" sz="2800" dirty="0" smtClean="0"/>
              <a:t>from UNAIDS in Kyrgyzstan</a:t>
            </a:r>
          </a:p>
          <a:p>
            <a:r>
              <a:rPr lang="en-US" sz="2800" dirty="0" smtClean="0"/>
              <a:t>Republican AIDS Center in Kazakhstan </a:t>
            </a:r>
            <a:r>
              <a:rPr lang="mr-IN" sz="2800" dirty="0" smtClean="0"/>
              <a:t>–</a:t>
            </a:r>
            <a:r>
              <a:rPr lang="en-US" sz="2800" dirty="0" smtClean="0"/>
              <a:t> Tatyana </a:t>
            </a:r>
            <a:r>
              <a:rPr lang="en-US" sz="2800" dirty="0" err="1" smtClean="0"/>
              <a:t>Davletgalieva</a:t>
            </a:r>
            <a:endParaRPr lang="en-US" sz="2800" dirty="0"/>
          </a:p>
        </p:txBody>
      </p:sp>
      <p:pic>
        <p:nvPicPr>
          <p:cNvPr id="5" name="Picture 4" descr="15yr_ICAP_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91" y="5316934"/>
            <a:ext cx="2960951" cy="9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410305"/>
              </p:ext>
            </p:extLst>
          </p:nvPr>
        </p:nvGraphicFramePr>
        <p:xfrm>
          <a:off x="303212" y="1524000"/>
          <a:ext cx="11353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2212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88%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3012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55%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7612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54%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612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63%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6412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57%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1012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62%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0612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57%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7860" y="6019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MOH data from the EHCMS, as of June 30, 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21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Overall funding for HIV:</a:t>
            </a:r>
          </a:p>
          <a:p>
            <a:pPr lvl="1"/>
            <a:r>
              <a:rPr lang="en-US" dirty="0" smtClean="0"/>
              <a:t>Kazakhstan: 3 grants, $</a:t>
            </a:r>
            <a:r>
              <a:rPr lang="en-US" dirty="0"/>
              <a:t>58,333,951 disbursed since </a:t>
            </a:r>
            <a:r>
              <a:rPr lang="en-US" dirty="0" smtClean="0"/>
              <a:t>2003</a:t>
            </a:r>
          </a:p>
          <a:p>
            <a:pPr lvl="1"/>
            <a:r>
              <a:rPr lang="en-US" dirty="0" smtClean="0"/>
              <a:t>Kyrgyzstan</a:t>
            </a:r>
            <a:r>
              <a:rPr lang="en-US" dirty="0"/>
              <a:t>: </a:t>
            </a:r>
            <a:r>
              <a:rPr lang="en-US" dirty="0" smtClean="0"/>
              <a:t>3 grants, $</a:t>
            </a:r>
            <a:r>
              <a:rPr lang="en-US" dirty="0"/>
              <a:t>61,006,151 </a:t>
            </a:r>
            <a:r>
              <a:rPr lang="en-US" dirty="0" smtClean="0"/>
              <a:t>disbursed </a:t>
            </a:r>
            <a:r>
              <a:rPr lang="en-US" dirty="0"/>
              <a:t>since </a:t>
            </a:r>
            <a:r>
              <a:rPr lang="en-US" dirty="0" smtClean="0"/>
              <a:t>2004</a:t>
            </a:r>
            <a:endParaRPr lang="en-US" dirty="0"/>
          </a:p>
          <a:p>
            <a:pPr lvl="1"/>
            <a:r>
              <a:rPr lang="en-US" dirty="0" smtClean="0"/>
              <a:t>Tajikistan: 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grants, </a:t>
            </a:r>
            <a:r>
              <a:rPr lang="en-US" dirty="0" smtClean="0"/>
              <a:t>$83,464,961disbursed since 2003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r>
              <a:rPr lang="en-US" dirty="0" smtClean="0">
                <a:solidFill>
                  <a:srgbClr val="1E428A"/>
                </a:solidFill>
              </a:rPr>
              <a:t>Global Fund supported: </a:t>
            </a:r>
          </a:p>
          <a:p>
            <a:pPr lvl="1"/>
            <a:r>
              <a:rPr lang="en-US" dirty="0"/>
              <a:t>Involvement of community-based organizations and NGOs</a:t>
            </a:r>
          </a:p>
          <a:p>
            <a:pPr lvl="1"/>
            <a:r>
              <a:rPr lang="en-US" dirty="0" smtClean="0"/>
              <a:t>Commodities</a:t>
            </a:r>
          </a:p>
          <a:p>
            <a:pPr lvl="1"/>
            <a:r>
              <a:rPr lang="en-US" dirty="0" smtClean="0"/>
              <a:t>Technical assistance, trainings and financial incentives </a:t>
            </a:r>
            <a:r>
              <a:rPr lang="en-US" smtClean="0"/>
              <a:t>for staff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1E428A"/>
                </a:solidFill>
              </a:rPr>
              <a:t>Government covered the cost of infrastructure and personnel</a:t>
            </a:r>
            <a:endParaRPr lang="en-US" dirty="0">
              <a:solidFill>
                <a:srgbClr val="1E4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Kazakhstan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75412" y="2514600"/>
            <a:ext cx="5410200" cy="36115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</a:t>
            </a:r>
            <a:r>
              <a:rPr lang="en-US" dirty="0"/>
              <a:t>limited funding for NGOs to conduct HIV prevention, harm reduction and ART adherence support </a:t>
            </a:r>
            <a:r>
              <a:rPr lang="en-US" dirty="0" smtClean="0"/>
              <a:t>activities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ARVs are procured by the government, but the funding is limited. </a:t>
            </a:r>
          </a:p>
          <a:p>
            <a:pPr marL="0" indent="0" algn="ctr">
              <a:buNone/>
            </a:pPr>
            <a:r>
              <a:rPr lang="en-US" dirty="0" smtClean="0"/>
              <a:t>~$11.6mln instead of ~$20.3mln for ARVs in 2019. </a:t>
            </a:r>
            <a:endParaRPr lang="en-US" dirty="0"/>
          </a:p>
          <a:p>
            <a:r>
              <a:rPr lang="en-US" dirty="0"/>
              <a:t>Limited funding for viral load testing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713412" y="3124200"/>
            <a:ext cx="990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4012" y="14478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Immediate effect on HIV programs</a:t>
            </a:r>
            <a:endParaRPr lang="en-US" sz="2800" b="1" dirty="0">
              <a:latin typeface="Garamond"/>
              <a:cs typeface="Garamond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59882"/>
              </p:ext>
            </p:extLst>
          </p:nvPr>
        </p:nvGraphicFramePr>
        <p:xfrm>
          <a:off x="227012" y="2057400"/>
          <a:ext cx="6248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64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089D4815-48A3-40B2-BFB4-557E243749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1726369"/>
              </p:ext>
            </p:extLst>
          </p:nvPr>
        </p:nvGraphicFramePr>
        <p:xfrm>
          <a:off x="379412" y="1600200"/>
          <a:ext cx="53832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212" y="1524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Prevalence of HIV among MSM</a:t>
            </a:r>
          </a:p>
          <a:p>
            <a:pPr algn="ctr"/>
            <a:r>
              <a:rPr lang="en-US" b="1" dirty="0" smtClean="0"/>
              <a:t>National IBBS data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5212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0412" y="3352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6.2%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412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3.2%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xmlns="" id="{46F0F6E9-835E-41C6-9753-4E5684550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732884"/>
              </p:ext>
            </p:extLst>
          </p:nvPr>
        </p:nvGraphicFramePr>
        <p:xfrm>
          <a:off x="6224444" y="1600200"/>
          <a:ext cx="596438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23012" y="1676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Number of new HIV infections 2008-2017</a:t>
            </a:r>
          </a:p>
          <a:p>
            <a:pPr algn="ctr"/>
            <a:r>
              <a:rPr lang="en-US" b="1" dirty="0" smtClean="0"/>
              <a:t>EHCMS data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27860" y="61076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MOH data from the EHCMS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MOH IBBS data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650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Kyrgyzstan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3212" y="1600200"/>
            <a:ext cx="5562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27 </a:t>
            </a:r>
            <a:r>
              <a:rPr lang="en-US" sz="2700" dirty="0"/>
              <a:t>months (Oct’15-Dec’17) </a:t>
            </a:r>
            <a:r>
              <a:rPr lang="mr-IN" sz="2700" dirty="0"/>
              <a:t>–</a:t>
            </a:r>
            <a:r>
              <a:rPr lang="en-US" sz="2700" dirty="0"/>
              <a:t> </a:t>
            </a:r>
            <a:r>
              <a:rPr lang="en-US" sz="2700" dirty="0" smtClean="0"/>
              <a:t>$20.8 </a:t>
            </a:r>
            <a:r>
              <a:rPr lang="en-US" sz="2700" dirty="0" err="1" smtClean="0"/>
              <a:t>mln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36 </a:t>
            </a:r>
            <a:r>
              <a:rPr lang="en-US" sz="2700" dirty="0"/>
              <a:t>months (Jan’18-Dec’20) - </a:t>
            </a:r>
            <a:r>
              <a:rPr lang="en-US" sz="2700" dirty="0" smtClean="0"/>
              <a:t>$23.4 </a:t>
            </a:r>
            <a:r>
              <a:rPr lang="en-US" sz="2700" dirty="0" err="1" smtClean="0"/>
              <a:t>mln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3012" y="2133600"/>
            <a:ext cx="5562600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Decreased funding for NGOs to conduct HIV prevention, harm reduction and ART adherence support activities. Only 10 NGOs by 2020.</a:t>
            </a:r>
            <a:endParaRPr lang="en-US" sz="2400" dirty="0"/>
          </a:p>
          <a:p>
            <a:r>
              <a:rPr lang="en-US" sz="2400" dirty="0" smtClean="0"/>
              <a:t>Reducing the number of NSP sites from 21 to 15</a:t>
            </a:r>
          </a:p>
          <a:p>
            <a:r>
              <a:rPr lang="en-US" sz="2400" dirty="0" smtClean="0"/>
              <a:t>Reducing the number of MAT sites from </a:t>
            </a:r>
            <a:r>
              <a:rPr lang="ru-RU" sz="2400" dirty="0"/>
              <a:t>30</a:t>
            </a:r>
            <a:r>
              <a:rPr lang="en-US" sz="2400" dirty="0"/>
              <a:t> to </a:t>
            </a:r>
            <a:r>
              <a:rPr lang="ru-RU" sz="2400" dirty="0"/>
              <a:t>24</a:t>
            </a:r>
            <a:endParaRPr lang="en-US" sz="2400" dirty="0"/>
          </a:p>
          <a:p>
            <a:r>
              <a:rPr lang="en-US" sz="2400" dirty="0" smtClean="0"/>
              <a:t>Reduced financial incentives for clinical staff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719188"/>
              </p:ext>
            </p:extLst>
          </p:nvPr>
        </p:nvGraphicFramePr>
        <p:xfrm>
          <a:off x="455612" y="3810000"/>
          <a:ext cx="55356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3212" y="2971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National HIV Program Budget for 2018-2020</a:t>
            </a:r>
          </a:p>
          <a:p>
            <a:pPr algn="ctr"/>
            <a:r>
              <a:rPr lang="en-US" sz="2400" dirty="0" smtClean="0"/>
              <a:t>~$48,000,000 </a:t>
            </a:r>
            <a:endParaRPr lang="en-US" sz="2400" dirty="0"/>
          </a:p>
        </p:txBody>
      </p:sp>
      <p:sp>
        <p:nvSpPr>
          <p:cNvPr id="2" name="Right Arrow 1"/>
          <p:cNvSpPr/>
          <p:nvPr/>
        </p:nvSpPr>
        <p:spPr>
          <a:xfrm>
            <a:off x="5256212" y="3810000"/>
            <a:ext cx="990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99212" y="1447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Immediate effect on HIV programs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5715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UNDP/Global Fund PIU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4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Tajikistan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524001"/>
            <a:ext cx="5867400" cy="460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27 months (Oct’15-Dec’17)</a:t>
            </a:r>
            <a:r>
              <a:rPr lang="mr-IN" sz="2700" dirty="0" smtClean="0"/>
              <a:t>–</a:t>
            </a:r>
            <a:r>
              <a:rPr lang="en-US" sz="2700" dirty="0" smtClean="0"/>
              <a:t> $17.1 </a:t>
            </a:r>
            <a:r>
              <a:rPr lang="en-US" sz="2700" dirty="0" err="1" smtClean="0"/>
              <a:t>mln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36 months (Jan’18-Dec’20) - $12.9 </a:t>
            </a:r>
            <a:r>
              <a:rPr lang="en-US" sz="2700" dirty="0" err="1" smtClean="0"/>
              <a:t>mln</a:t>
            </a:r>
            <a:endParaRPr lang="en-US" sz="27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7680441"/>
              </p:ext>
            </p:extLst>
          </p:nvPr>
        </p:nvGraphicFramePr>
        <p:xfrm>
          <a:off x="531812" y="3657600"/>
          <a:ext cx="55356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412" y="2895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National HIV Program Budget for 2018-2020</a:t>
            </a:r>
          </a:p>
          <a:p>
            <a:pPr algn="ctr"/>
            <a:r>
              <a:rPr lang="en-US" sz="2400" dirty="0" smtClean="0"/>
              <a:t>$40,986,740 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5332412" y="3810000"/>
            <a:ext cx="990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399212" y="2133600"/>
            <a:ext cx="5562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/>
          </a:p>
          <a:p>
            <a:r>
              <a:rPr lang="en-US" dirty="0" smtClean="0"/>
              <a:t>Decreased funding for NGOs to conduct HIV prevention, harm reduction and ART adherence support activities</a:t>
            </a:r>
            <a:endParaRPr lang="en-US" sz="1600" dirty="0" smtClean="0"/>
          </a:p>
          <a:p>
            <a:r>
              <a:rPr lang="en-US" dirty="0" smtClean="0"/>
              <a:t>No free HIV testing for labor migrants and sex partners of PWID </a:t>
            </a:r>
            <a:endParaRPr lang="ru-RU" dirty="0" smtClean="0"/>
          </a:p>
          <a:p>
            <a:r>
              <a:rPr lang="en-US" dirty="0" smtClean="0"/>
              <a:t>No STI testing and treatment</a:t>
            </a:r>
            <a:endParaRPr lang="ru-RU" dirty="0" smtClean="0"/>
          </a:p>
          <a:p>
            <a:r>
              <a:rPr lang="en-US" dirty="0" smtClean="0"/>
              <a:t>Reduced funding for NSP (1 syringe per PWID per day; 250 clients per 1 outreach worker)</a:t>
            </a:r>
            <a:endParaRPr lang="ru-RU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99212" y="1610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/>
                <a:cs typeface="Garamond"/>
              </a:rPr>
              <a:t>Immediate effect on HIV programs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1612" y="5715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UNDP/Global Fund PIU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73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Suggestions </a:t>
            </a:r>
            <a:r>
              <a:rPr lang="en-US" dirty="0" smtClean="0"/>
              <a:t>on how to close the gap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Integration of services into the primary healthcare</a:t>
            </a:r>
          </a:p>
          <a:p>
            <a:r>
              <a:rPr lang="en-US" dirty="0" smtClean="0"/>
              <a:t>Integration of opioid </a:t>
            </a:r>
            <a:r>
              <a:rPr lang="en-US" dirty="0"/>
              <a:t>substitution maintenance </a:t>
            </a:r>
            <a:r>
              <a:rPr lang="en-US" dirty="0" smtClean="0"/>
              <a:t>(OST) and needle and syringe distribution (NSP) services into routine mental health and substance use treatment programs</a:t>
            </a:r>
          </a:p>
          <a:p>
            <a:r>
              <a:rPr lang="en-US" dirty="0" smtClean="0"/>
              <a:t>Implementation of state social contracting of NGOs for HIV-related activities</a:t>
            </a:r>
          </a:p>
          <a:p>
            <a:r>
              <a:rPr lang="en-US" dirty="0" smtClean="0"/>
              <a:t>Optimization of ARV procurement mechanisms and other cost reduction strategies</a:t>
            </a:r>
          </a:p>
          <a:p>
            <a:r>
              <a:rPr lang="en-US" dirty="0" smtClean="0"/>
              <a:t>Implementation of different co-payment schemes</a:t>
            </a:r>
          </a:p>
          <a:p>
            <a:r>
              <a:rPr lang="en-US" dirty="0" smtClean="0"/>
              <a:t>Creation of a national HIV fund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2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“at the highest risk”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Opioid substitution maintenance programs</a:t>
            </a:r>
            <a:endParaRPr lang="en-US" dirty="0"/>
          </a:p>
          <a:p>
            <a:r>
              <a:rPr lang="en-US" dirty="0" smtClean="0"/>
              <a:t>Needle and syringe programs</a:t>
            </a:r>
          </a:p>
          <a:p>
            <a:r>
              <a:rPr lang="en-US" dirty="0" smtClean="0"/>
              <a:t>Community-based ART initiation and adherence support programs</a:t>
            </a:r>
          </a:p>
          <a:p>
            <a:r>
              <a:rPr lang="en-US" dirty="0" smtClean="0"/>
              <a:t>Community based programs focusing on key populations, especially MSM, including social support and legal services</a:t>
            </a:r>
          </a:p>
          <a:p>
            <a:r>
              <a:rPr lang="en-US" dirty="0" smtClean="0"/>
              <a:t>Prompt introduction of new ART drugs, </a:t>
            </a:r>
            <a:r>
              <a:rPr lang="en-US" dirty="0" err="1" smtClean="0"/>
              <a:t>PreP</a:t>
            </a:r>
            <a:endParaRPr lang="en-US" dirty="0" smtClean="0"/>
          </a:p>
          <a:p>
            <a:r>
              <a:rPr lang="en-US" dirty="0" smtClean="0"/>
              <a:t>Test &amp; Start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9181"/>
      </p:ext>
    </p:extLst>
  </p:cSld>
  <p:clrMapOvr>
    <a:masterClrMapping/>
  </p:clrMapOvr>
</p:sld>
</file>

<file path=ppt/theme/theme1.xml><?xml version="1.0" encoding="utf-8"?>
<a:theme xmlns:a="http://schemas.openxmlformats.org/drawingml/2006/main" name="ICAP Power 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anner w/ Logo">
  <a:themeElements>
    <a:clrScheme name="Custom 1">
      <a:dk1>
        <a:sysClr val="windowText" lastClr="000000"/>
      </a:dk1>
      <a:lt1>
        <a:sysClr val="window" lastClr="FFFFFF"/>
      </a:lt1>
      <a:dk2>
        <a:srgbClr val="1E42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Banner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 Slide w/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Slide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ICAP Power Point Template 2015</Template>
  <TotalTime>419</TotalTime>
  <Words>708</Words>
  <Application>Microsoft Macintosh PowerPoint</Application>
  <PresentationFormat>Custom</PresentationFormat>
  <Paragraphs>106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ICAP Power Point Template 2015</vt:lpstr>
      <vt:lpstr>Blue Banner w/ Logo</vt:lpstr>
      <vt:lpstr>Blue Banner w/o Logo</vt:lpstr>
      <vt:lpstr>White Slide w/Logo</vt:lpstr>
      <vt:lpstr>White Slide w/o logo</vt:lpstr>
      <vt:lpstr>The impact of Global Fund transition strategies on national HIV programs in Central Asia.</vt:lpstr>
      <vt:lpstr>Introduction</vt:lpstr>
      <vt:lpstr>Introduction</vt:lpstr>
      <vt:lpstr>Kazakhstan</vt:lpstr>
      <vt:lpstr>Potential impact</vt:lpstr>
      <vt:lpstr>Kyrgyzstan</vt:lpstr>
      <vt:lpstr>Tajikistan</vt:lpstr>
      <vt:lpstr>Suggestions on how to close the gap</vt:lpstr>
      <vt:lpstr>Programs “at the highest risk”</vt:lpstr>
      <vt:lpstr>Conclusions</vt:lpstr>
      <vt:lpstr>Acknowledgments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Alexandra E.</dc:creator>
  <cp:lastModifiedBy>Anna Deryabina</cp:lastModifiedBy>
  <cp:revision>83</cp:revision>
  <dcterms:created xsi:type="dcterms:W3CDTF">2017-02-03T16:50:07Z</dcterms:created>
  <dcterms:modified xsi:type="dcterms:W3CDTF">2018-07-20T10:36:43Z</dcterms:modified>
</cp:coreProperties>
</file>